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slideLayouts/slideLayout16.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s/slide9.xml" ContentType="application/vnd.openxmlformats-officedocument.presentationml.slide+xml"/>
  <Override PartName="/docProps/core.xml" ContentType="application/vnd.openxmlformats-package.core-properties+xml"/>
  <Default Extension="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73" r:id="rId13"/>
    <p:sldId id="269" r:id="rId14"/>
    <p:sldId id="268" r:id="rId15"/>
    <p:sldId id="276" r:id="rId16"/>
    <p:sldId id="277"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4" d="100"/>
          <a:sy n="94" d="100"/>
        </p:scale>
        <p:origin x="-13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AU"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p:txBody>
          <a:bodyPr/>
          <a:lstStyle/>
          <a:p>
            <a:fld id="{4794E426-D20A-7F40-8257-68C79DD28612}" type="datetimeFigureOut">
              <a:rPr lang="en-US" smtClean="0"/>
              <a:t>3/24/11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57F4-C62C-0B4F-A3EF-0B79C8925260}"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4E426-D20A-7F40-8257-68C79DD28612}" type="datetimeFigureOut">
              <a:rPr lang="en-US" smtClean="0"/>
              <a:t>3/24/11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457F4-C62C-0B4F-A3EF-0B79C892526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AU"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794E426-D20A-7F40-8257-68C79DD28612}" type="datetimeFigureOut">
              <a:rPr lang="en-US" smtClean="0"/>
              <a:t>3/24/11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57F4-C62C-0B4F-A3EF-0B79C89252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794E426-D20A-7F40-8257-68C79DD28612}" type="datetimeFigureOut">
              <a:rPr lang="en-US" smtClean="0"/>
              <a:t>3/24/11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57F4-C62C-0B4F-A3EF-0B79C8925260}"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AU"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794E426-D20A-7F40-8257-68C79DD28612}" type="datetimeFigureOut">
              <a:rPr lang="en-US" smtClean="0"/>
              <a:t>3/24/11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57F4-C62C-0B4F-A3EF-0B79C8925260}"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AU"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AU"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AU"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4794E426-D20A-7F40-8257-68C79DD28612}" type="datetimeFigureOut">
              <a:rPr lang="en-US" smtClean="0"/>
              <a:t>3/24/11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57F4-C62C-0B4F-A3EF-0B79C892526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4794E426-D20A-7F40-8257-68C79DD28612}" type="datetimeFigureOut">
              <a:rPr lang="en-US" smtClean="0"/>
              <a:t>3/24/11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57F4-C62C-0B4F-A3EF-0B79C892526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94E426-D20A-7F40-8257-68C79DD28612}" type="datetimeFigureOut">
              <a:rPr lang="en-US" smtClean="0"/>
              <a:t>3/24/11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457F4-C62C-0B4F-A3EF-0B79C892526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4794E426-D20A-7F40-8257-68C79DD28612}" type="datetimeFigureOut">
              <a:rPr lang="en-US" smtClean="0"/>
              <a:t>3/24/11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57F4-C62C-0B4F-A3EF-0B79C89252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794E426-D20A-7F40-8257-68C79DD28612}" type="datetimeFigureOut">
              <a:rPr lang="en-US" smtClean="0"/>
              <a:t>3/24/11</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A7457F4-C62C-0B4F-A3EF-0B79C8925260}"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4794E426-D20A-7F40-8257-68C79DD28612}" type="datetimeFigureOut">
              <a:rPr lang="en-US" smtClean="0"/>
              <a:t>3/24/11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57F4-C62C-0B4F-A3EF-0B79C89252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fld id="{4794E426-D20A-7F40-8257-68C79DD28612}" type="datetimeFigureOut">
              <a:rPr lang="en-US" smtClean="0"/>
              <a:t>3/24/11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457F4-C62C-0B4F-A3EF-0B79C89252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4794E426-D20A-7F40-8257-68C79DD28612}" type="datetimeFigureOut">
              <a:rPr lang="en-US" smtClean="0"/>
              <a:t>3/24/11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57F4-C62C-0B4F-A3EF-0B79C8925260}"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4794E426-D20A-7F40-8257-68C79DD28612}" type="datetimeFigureOut">
              <a:rPr lang="en-US" smtClean="0"/>
              <a:t>3/24/11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57F4-C62C-0B4F-A3EF-0B79C8925260}"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4794E426-D20A-7F40-8257-68C79DD28612}" type="datetimeFigureOut">
              <a:rPr lang="en-US" smtClean="0"/>
              <a:t>3/24/11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57F4-C62C-0B4F-A3EF-0B79C8925260}"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4794E426-D20A-7F40-8257-68C79DD28612}" type="datetimeFigureOut">
              <a:rPr lang="en-US" smtClean="0"/>
              <a:t>3/24/11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457F4-C62C-0B4F-A3EF-0B79C89252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4794E426-D20A-7F40-8257-68C79DD28612}" type="datetimeFigureOut">
              <a:rPr lang="en-US" smtClean="0"/>
              <a:t>3/24/11</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FA7457F4-C62C-0B4F-A3EF-0B79C89252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hyperlink" Target="http://www.youtube.com/watch?v=6auGPszgiJA" TargetMode="External"/><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1"/>
            <a:ext cx="8228013" cy="1295400"/>
          </a:xfrm>
        </p:spPr>
        <p:txBody>
          <a:bodyPr/>
          <a:lstStyle/>
          <a:p>
            <a:r>
              <a:rPr lang="en-US" sz="7200" b="1" dirty="0" smtClean="0"/>
              <a:t>OSFO Workshop</a:t>
            </a:r>
            <a:endParaRPr lang="en-US" sz="7200" b="1" dirty="0"/>
          </a:p>
        </p:txBody>
      </p:sp>
      <p:sp>
        <p:nvSpPr>
          <p:cNvPr id="3" name="Subtitle 2"/>
          <p:cNvSpPr>
            <a:spLocks noGrp="1"/>
          </p:cNvSpPr>
          <p:nvPr>
            <p:ph type="subTitle" idx="1"/>
          </p:nvPr>
        </p:nvSpPr>
        <p:spPr>
          <a:xfrm>
            <a:off x="457199" y="3841376"/>
            <a:ext cx="8228013" cy="1066800"/>
          </a:xfrm>
        </p:spPr>
        <p:txBody>
          <a:bodyPr>
            <a:normAutofit/>
          </a:bodyPr>
          <a:lstStyle/>
          <a:p>
            <a:r>
              <a:rPr lang="en-US" sz="4000" dirty="0" smtClean="0"/>
              <a:t>2011 Assembly New Caledonia</a:t>
            </a:r>
            <a:endParaRPr lang="en-US" sz="4000" dirty="0"/>
          </a:p>
        </p:txBody>
      </p:sp>
      <p:pic>
        <p:nvPicPr>
          <p:cNvPr id="4" name="Picture 3" descr="32_O.jpg"/>
          <p:cNvPicPr>
            <a:picLocks noChangeAspect="1"/>
          </p:cNvPicPr>
          <p:nvPr/>
        </p:nvPicPr>
        <p:blipFill>
          <a:blip r:embed="rId2"/>
          <a:stretch>
            <a:fillRect/>
          </a:stretch>
        </p:blipFill>
        <p:spPr>
          <a:xfrm>
            <a:off x="7772400" y="5616944"/>
            <a:ext cx="1371600" cy="10632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Groups</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6" name="TextBox 5"/>
          <p:cNvSpPr txBox="1"/>
          <p:nvPr/>
        </p:nvSpPr>
        <p:spPr>
          <a:xfrm>
            <a:off x="762000" y="2546919"/>
            <a:ext cx="7924800" cy="4001096"/>
          </a:xfrm>
          <a:prstGeom prst="rect">
            <a:avLst/>
          </a:prstGeom>
          <a:noFill/>
        </p:spPr>
        <p:txBody>
          <a:bodyPr wrap="square" rtlCol="0">
            <a:spAutoFit/>
          </a:bodyPr>
          <a:lstStyle/>
          <a:p>
            <a:endParaRPr lang="en-US" dirty="0" smtClean="0"/>
          </a:p>
          <a:p>
            <a:r>
              <a:rPr lang="en-US" sz="4000" dirty="0" smtClean="0"/>
              <a:t>How would you use this tool within your </a:t>
            </a:r>
            <a:r>
              <a:rPr lang="en-US" sz="4000" dirty="0" err="1" smtClean="0"/>
              <a:t>organisation</a:t>
            </a:r>
            <a:r>
              <a:rPr lang="en-US" sz="4000" dirty="0" smtClean="0"/>
              <a:t>?</a:t>
            </a:r>
          </a:p>
          <a:p>
            <a:endParaRPr lang="en-US" sz="4000" dirty="0" smtClean="0"/>
          </a:p>
          <a:p>
            <a:r>
              <a:rPr lang="en-US" sz="4000" dirty="0" smtClean="0"/>
              <a:t>Any potential issues, challenges you think may be faced</a:t>
            </a:r>
            <a:r>
              <a:rPr lang="en-US" dirty="0" smtClean="0"/>
              <a:t>.</a:t>
            </a:r>
          </a:p>
          <a:p>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Sport Framework</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Groups</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6" name="TextBox 5"/>
          <p:cNvSpPr txBox="1"/>
          <p:nvPr/>
        </p:nvSpPr>
        <p:spPr>
          <a:xfrm>
            <a:off x="762000" y="2546919"/>
            <a:ext cx="7924800" cy="1538883"/>
          </a:xfrm>
          <a:prstGeom prst="rect">
            <a:avLst/>
          </a:prstGeom>
          <a:noFill/>
        </p:spPr>
        <p:txBody>
          <a:bodyPr wrap="square" rtlCol="0">
            <a:spAutoFit/>
          </a:bodyPr>
          <a:lstStyle/>
          <a:p>
            <a:endParaRPr lang="en-US" dirty="0" smtClean="0"/>
          </a:p>
          <a:p>
            <a:r>
              <a:rPr lang="en-US" sz="4000" dirty="0" smtClean="0"/>
              <a:t>Millie’s questions</a:t>
            </a:r>
            <a:endParaRPr lang="en-US" dirty="0" smtClean="0"/>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Time</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OSFO’s</a:t>
            </a:r>
            <a:r>
              <a:rPr lang="en-US" dirty="0" smtClean="0"/>
              <a:t> Response/Next Steps</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6" name="TextBox 5"/>
          <p:cNvSpPr txBox="1"/>
          <p:nvPr/>
        </p:nvSpPr>
        <p:spPr>
          <a:xfrm>
            <a:off x="457200" y="2438400"/>
            <a:ext cx="8513125" cy="4555094"/>
          </a:xfrm>
          <a:prstGeom prst="rect">
            <a:avLst/>
          </a:prstGeom>
          <a:noFill/>
        </p:spPr>
        <p:txBody>
          <a:bodyPr wrap="square" rtlCol="0">
            <a:spAutoFit/>
          </a:bodyPr>
          <a:lstStyle/>
          <a:p>
            <a:r>
              <a:rPr lang="en-US" sz="3600" dirty="0" smtClean="0"/>
              <a:t>There is a need for NF capacity building in the region.</a:t>
            </a:r>
          </a:p>
          <a:p>
            <a:endParaRPr lang="en-US" sz="2000" dirty="0" smtClean="0"/>
          </a:p>
          <a:p>
            <a:r>
              <a:rPr lang="en-US" sz="3600" b="1" u="sng" dirty="0" smtClean="0"/>
              <a:t>Response:</a:t>
            </a:r>
          </a:p>
          <a:p>
            <a:r>
              <a:rPr lang="en-US" sz="3600" dirty="0" smtClean="0"/>
              <a:t>RAT – identifies the gaps in capacity</a:t>
            </a:r>
          </a:p>
          <a:p>
            <a:r>
              <a:rPr lang="en-US" sz="3600" dirty="0" smtClean="0"/>
              <a:t>Sport Framework – delivers the education to “fill the gaps” by drawing on partner contributions</a:t>
            </a:r>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OSFO’s</a:t>
            </a:r>
            <a:r>
              <a:rPr lang="en-US" dirty="0" smtClean="0"/>
              <a:t> Response/Next Steps</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6" name="TextBox 5"/>
          <p:cNvSpPr txBox="1"/>
          <p:nvPr/>
        </p:nvSpPr>
        <p:spPr>
          <a:xfrm>
            <a:off x="457200" y="2438400"/>
            <a:ext cx="8513125" cy="5109091"/>
          </a:xfrm>
          <a:prstGeom prst="rect">
            <a:avLst/>
          </a:prstGeom>
          <a:noFill/>
        </p:spPr>
        <p:txBody>
          <a:bodyPr wrap="square" rtlCol="0">
            <a:spAutoFit/>
          </a:bodyPr>
          <a:lstStyle/>
          <a:p>
            <a:r>
              <a:rPr lang="en-US" sz="3600" dirty="0" smtClean="0"/>
              <a:t>Stakeholders have a unique contribution:</a:t>
            </a:r>
          </a:p>
          <a:p>
            <a:r>
              <a:rPr lang="en-US" sz="3600" dirty="0" smtClean="0"/>
              <a:t>ONOC/</a:t>
            </a:r>
            <a:r>
              <a:rPr lang="en-US" sz="3600" dirty="0" err="1" smtClean="0"/>
              <a:t>NOCs</a:t>
            </a:r>
            <a:r>
              <a:rPr lang="en-US" sz="3600" dirty="0" smtClean="0"/>
              <a:t>, OSFO/</a:t>
            </a:r>
            <a:r>
              <a:rPr lang="en-US" sz="3600" dirty="0" err="1" smtClean="0"/>
              <a:t>RFs</a:t>
            </a:r>
            <a:r>
              <a:rPr lang="en-US" sz="3600" dirty="0" smtClean="0"/>
              <a:t>, PGC/Games, ASC/Programs</a:t>
            </a:r>
          </a:p>
          <a:p>
            <a:endParaRPr lang="en-US" sz="2000" b="1" u="sng" dirty="0" smtClean="0"/>
          </a:p>
          <a:p>
            <a:r>
              <a:rPr lang="en-US" sz="3600" b="1" u="sng" dirty="0" smtClean="0"/>
              <a:t>Response:</a:t>
            </a:r>
            <a:endParaRPr lang="en-US" sz="3600" dirty="0" smtClean="0"/>
          </a:p>
          <a:p>
            <a:r>
              <a:rPr lang="en-US" sz="3600" dirty="0" smtClean="0"/>
              <a:t>We are seeking a collaborative forum to unite partner contributions to facilitate</a:t>
            </a:r>
          </a:p>
          <a:p>
            <a:r>
              <a:rPr lang="en-US" sz="3600" dirty="0" smtClean="0"/>
              <a:t>National Federation capacity building.</a:t>
            </a:r>
          </a:p>
          <a:p>
            <a:endParaRPr lang="en-US" sz="3600" dirty="0" smtClean="0"/>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5" name="Rectangle 4"/>
          <p:cNvSpPr/>
          <p:nvPr/>
        </p:nvSpPr>
        <p:spPr>
          <a:xfrm>
            <a:off x="3657600" y="3962400"/>
            <a:ext cx="17526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57600" y="3962400"/>
            <a:ext cx="1752600" cy="646331"/>
          </a:xfrm>
          <a:prstGeom prst="rect">
            <a:avLst/>
          </a:prstGeom>
          <a:noFill/>
        </p:spPr>
        <p:txBody>
          <a:bodyPr wrap="square" rtlCol="0">
            <a:spAutoFit/>
          </a:bodyPr>
          <a:lstStyle/>
          <a:p>
            <a:pPr algn="ctr"/>
            <a:r>
              <a:rPr lang="en-US" b="1" dirty="0" smtClean="0"/>
              <a:t>National</a:t>
            </a:r>
          </a:p>
          <a:p>
            <a:pPr algn="ctr"/>
            <a:r>
              <a:rPr lang="en-US" b="1" dirty="0" smtClean="0"/>
              <a:t>Federations</a:t>
            </a:r>
            <a:endParaRPr lang="en-US" b="1" dirty="0"/>
          </a:p>
        </p:txBody>
      </p:sp>
      <p:sp>
        <p:nvSpPr>
          <p:cNvPr id="7" name="Oval 6"/>
          <p:cNvSpPr/>
          <p:nvPr/>
        </p:nvSpPr>
        <p:spPr>
          <a:xfrm>
            <a:off x="1447800" y="2743200"/>
            <a:ext cx="1447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0000FF"/>
              </a:solidFill>
            </a:endParaRPr>
          </a:p>
        </p:txBody>
      </p:sp>
      <p:sp>
        <p:nvSpPr>
          <p:cNvPr id="8" name="Oval 7"/>
          <p:cNvSpPr/>
          <p:nvPr/>
        </p:nvSpPr>
        <p:spPr>
          <a:xfrm>
            <a:off x="6096000" y="2743993"/>
            <a:ext cx="1447800" cy="1219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solidFill>
                  <a:srgbClr val="000000"/>
                </a:solidFill>
              </a:rPr>
              <a:t>OSFO</a:t>
            </a:r>
            <a:endParaRPr lang="en-US" b="1" dirty="0">
              <a:solidFill>
                <a:srgbClr val="000000"/>
              </a:solidFill>
            </a:endParaRPr>
          </a:p>
        </p:txBody>
      </p:sp>
      <p:sp>
        <p:nvSpPr>
          <p:cNvPr id="9" name="Oval 8"/>
          <p:cNvSpPr/>
          <p:nvPr/>
        </p:nvSpPr>
        <p:spPr>
          <a:xfrm>
            <a:off x="1447800" y="4818063"/>
            <a:ext cx="1447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NOC</a:t>
            </a:r>
            <a:endParaRPr lang="en-US" b="1" dirty="0">
              <a:solidFill>
                <a:schemeClr val="tx1"/>
              </a:solidFill>
            </a:endParaRPr>
          </a:p>
        </p:txBody>
      </p:sp>
      <p:sp>
        <p:nvSpPr>
          <p:cNvPr id="10" name="Oval 9"/>
          <p:cNvSpPr/>
          <p:nvPr/>
        </p:nvSpPr>
        <p:spPr>
          <a:xfrm>
            <a:off x="6324600" y="4818857"/>
            <a:ext cx="1447800" cy="1219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b="1" dirty="0" smtClean="0">
                <a:solidFill>
                  <a:srgbClr val="000000"/>
                </a:solidFill>
              </a:rPr>
              <a:t>Regional Federation</a:t>
            </a:r>
            <a:endParaRPr lang="en-US" sz="1400" b="1" dirty="0">
              <a:solidFill>
                <a:srgbClr val="000000"/>
              </a:solidFill>
            </a:endParaRPr>
          </a:p>
        </p:txBody>
      </p:sp>
      <p:sp>
        <p:nvSpPr>
          <p:cNvPr id="11" name="Oval 10"/>
          <p:cNvSpPr/>
          <p:nvPr/>
        </p:nvSpPr>
        <p:spPr>
          <a:xfrm>
            <a:off x="3810000" y="5328815"/>
            <a:ext cx="1447800" cy="1219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rgbClr val="000000"/>
                </a:solidFill>
              </a:rPr>
              <a:t>PGC</a:t>
            </a:r>
            <a:endParaRPr lang="en-US" b="1" dirty="0">
              <a:solidFill>
                <a:srgbClr val="000000"/>
              </a:solidFill>
            </a:endParaRPr>
          </a:p>
        </p:txBody>
      </p:sp>
      <p:sp>
        <p:nvSpPr>
          <p:cNvPr id="12" name="TextBox 11"/>
          <p:cNvSpPr txBox="1"/>
          <p:nvPr/>
        </p:nvSpPr>
        <p:spPr>
          <a:xfrm>
            <a:off x="1752600" y="3135868"/>
            <a:ext cx="914400" cy="369332"/>
          </a:xfrm>
          <a:prstGeom prst="rect">
            <a:avLst/>
          </a:prstGeom>
          <a:noFill/>
        </p:spPr>
        <p:txBody>
          <a:bodyPr wrap="square" rtlCol="0">
            <a:spAutoFit/>
          </a:bodyPr>
          <a:lstStyle/>
          <a:p>
            <a:r>
              <a:rPr lang="en-US" b="1" dirty="0" smtClean="0"/>
              <a:t>ONOC</a:t>
            </a:r>
            <a:endParaRPr lang="en-US" b="1" dirty="0"/>
          </a:p>
        </p:txBody>
      </p:sp>
      <p:cxnSp>
        <p:nvCxnSpPr>
          <p:cNvPr id="14" name="Straight Arrow Connector 13"/>
          <p:cNvCxnSpPr>
            <a:stCxn id="7" idx="4"/>
            <a:endCxn id="9" idx="0"/>
          </p:cNvCxnSpPr>
          <p:nvPr/>
        </p:nvCxnSpPr>
        <p:spPr>
          <a:xfrm rot="5400000">
            <a:off x="1743869" y="4390231"/>
            <a:ext cx="85566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95601" y="3535361"/>
            <a:ext cx="761999" cy="4270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flipV="1">
            <a:off x="5410200" y="3505201"/>
            <a:ext cx="685800" cy="4579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6507163" y="4371974"/>
            <a:ext cx="85566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5410200" y="4800602"/>
            <a:ext cx="915988" cy="3817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897189" y="4818859"/>
            <a:ext cx="760411" cy="5099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4242411" y="5073838"/>
            <a:ext cx="50995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11" idx="2"/>
          </p:cNvCxnSpPr>
          <p:nvPr/>
        </p:nvCxnSpPr>
        <p:spPr>
          <a:xfrm>
            <a:off x="2743200" y="5755693"/>
            <a:ext cx="1066800" cy="182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1" idx="6"/>
          </p:cNvCxnSpPr>
          <p:nvPr/>
        </p:nvCxnSpPr>
        <p:spPr>
          <a:xfrm flipV="1">
            <a:off x="5257800" y="5674307"/>
            <a:ext cx="1068388" cy="264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897189" y="3135868"/>
            <a:ext cx="319881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7" idx="1"/>
          </p:cNvCxnSpPr>
          <p:nvPr/>
        </p:nvCxnSpPr>
        <p:spPr>
          <a:xfrm>
            <a:off x="1220788" y="2649537"/>
            <a:ext cx="439037" cy="2722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228600" y="1981200"/>
            <a:ext cx="992188" cy="9405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IOC</a:t>
            </a:r>
            <a:endParaRPr lang="en-US" b="1" dirty="0">
              <a:solidFill>
                <a:schemeClr val="tx1"/>
              </a:solidFill>
            </a:endParaRPr>
          </a:p>
        </p:txBody>
      </p:sp>
      <p:cxnSp>
        <p:nvCxnSpPr>
          <p:cNvPr id="54" name="Straight Arrow Connector 53"/>
          <p:cNvCxnSpPr/>
          <p:nvPr/>
        </p:nvCxnSpPr>
        <p:spPr>
          <a:xfrm rot="10800000" flipV="1">
            <a:off x="7239000" y="2470988"/>
            <a:ext cx="533400" cy="4507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7772400" y="1974758"/>
            <a:ext cx="1066800" cy="9469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err="1" smtClean="0">
                <a:solidFill>
                  <a:srgbClr val="000000"/>
                </a:solidFill>
              </a:rPr>
              <a:t>IFs</a:t>
            </a:r>
            <a:endParaRPr lang="en-US" sz="2000" b="1" dirty="0">
              <a:solidFill>
                <a:srgbClr val="000000"/>
              </a:solidFill>
            </a:endParaRPr>
          </a:p>
        </p:txBody>
      </p:sp>
      <p:sp>
        <p:nvSpPr>
          <p:cNvPr id="58" name="Oval 57"/>
          <p:cNvSpPr/>
          <p:nvPr/>
        </p:nvSpPr>
        <p:spPr>
          <a:xfrm>
            <a:off x="212025" y="3672121"/>
            <a:ext cx="1447800" cy="1284294"/>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57200" y="4129602"/>
            <a:ext cx="762000" cy="369332"/>
          </a:xfrm>
          <a:prstGeom prst="rect">
            <a:avLst/>
          </a:prstGeom>
          <a:noFill/>
        </p:spPr>
        <p:txBody>
          <a:bodyPr wrap="square" rtlCol="0">
            <a:spAutoFit/>
          </a:bodyPr>
          <a:lstStyle/>
          <a:p>
            <a:r>
              <a:rPr lang="en-US" b="1" dirty="0" smtClean="0">
                <a:solidFill>
                  <a:schemeClr val="bg1"/>
                </a:solidFill>
              </a:rPr>
              <a:t>ASC</a:t>
            </a:r>
            <a:endParaRPr lang="en-US" b="1" dirty="0">
              <a:solidFill>
                <a:schemeClr val="bg1"/>
              </a:solidFill>
            </a:endParaRPr>
          </a:p>
        </p:txBody>
      </p:sp>
      <p:sp>
        <p:nvSpPr>
          <p:cNvPr id="60" name="Oval 59"/>
          <p:cNvSpPr/>
          <p:nvPr/>
        </p:nvSpPr>
        <p:spPr>
          <a:xfrm>
            <a:off x="7543800" y="3672121"/>
            <a:ext cx="1447800" cy="1284294"/>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7924800" y="4129602"/>
            <a:ext cx="762000" cy="369332"/>
          </a:xfrm>
          <a:prstGeom prst="rect">
            <a:avLst/>
          </a:prstGeom>
          <a:noFill/>
        </p:spPr>
        <p:txBody>
          <a:bodyPr wrap="square" rtlCol="0">
            <a:spAutoFit/>
          </a:bodyPr>
          <a:lstStyle/>
          <a:p>
            <a:r>
              <a:rPr lang="en-US" b="1" dirty="0" smtClean="0">
                <a:solidFill>
                  <a:schemeClr val="bg1"/>
                </a:solidFill>
              </a:rPr>
              <a:t>ASC</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pic>
        <p:nvPicPr>
          <p:cNvPr id="5" name="Picture 4" descr="Picture 190.png"/>
          <p:cNvPicPr>
            <a:picLocks noChangeAspect="1"/>
          </p:cNvPicPr>
          <p:nvPr/>
        </p:nvPicPr>
        <p:blipFill>
          <a:blip r:embed="rId3"/>
          <a:stretch>
            <a:fillRect/>
          </a:stretch>
        </p:blipFill>
        <p:spPr>
          <a:xfrm>
            <a:off x="2209800" y="1675036"/>
            <a:ext cx="4495800" cy="3872489"/>
          </a:xfrm>
          <a:prstGeom prst="rect">
            <a:avLst/>
          </a:prstGeom>
        </p:spPr>
      </p:pic>
      <p:sp>
        <p:nvSpPr>
          <p:cNvPr id="7" name="TextBox 6"/>
          <p:cNvSpPr txBox="1"/>
          <p:nvPr/>
        </p:nvSpPr>
        <p:spPr>
          <a:xfrm>
            <a:off x="457200" y="6236732"/>
            <a:ext cx="6858000" cy="369332"/>
          </a:xfrm>
          <a:prstGeom prst="rect">
            <a:avLst/>
          </a:prstGeom>
          <a:noFill/>
        </p:spPr>
        <p:txBody>
          <a:bodyPr wrap="square" rtlCol="0">
            <a:spAutoFit/>
          </a:bodyPr>
          <a:lstStyle/>
          <a:p>
            <a:r>
              <a:rPr lang="en-US" b="1" dirty="0" smtClean="0"/>
              <a:t>Let’s raise the bar on our expectations of our National Federations</a:t>
            </a:r>
            <a:endParaRPr lang="en-US" b="1" dirty="0"/>
          </a:p>
        </p:txBody>
      </p:sp>
      <p:sp>
        <p:nvSpPr>
          <p:cNvPr id="8" name="TextBox 7"/>
          <p:cNvSpPr txBox="1"/>
          <p:nvPr/>
        </p:nvSpPr>
        <p:spPr>
          <a:xfrm>
            <a:off x="2209800" y="5547525"/>
            <a:ext cx="5562600" cy="369332"/>
          </a:xfrm>
          <a:prstGeom prst="rect">
            <a:avLst/>
          </a:prstGeom>
          <a:noFill/>
        </p:spPr>
        <p:txBody>
          <a:bodyPr wrap="square" rtlCol="0">
            <a:spAutoFit/>
          </a:bodyPr>
          <a:lstStyle/>
          <a:p>
            <a:r>
              <a:rPr lang="en-US" dirty="0" smtClean="0">
                <a:hlinkClick r:id="rId4"/>
              </a:rPr>
              <a:t>http://www.youtube.com/watch?v=6auGPszgiJA</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5" name="TextBox 4"/>
          <p:cNvSpPr txBox="1"/>
          <p:nvPr/>
        </p:nvSpPr>
        <p:spPr>
          <a:xfrm>
            <a:off x="457200" y="2438400"/>
            <a:ext cx="8229600" cy="3785652"/>
          </a:xfrm>
          <a:prstGeom prst="rect">
            <a:avLst/>
          </a:prstGeom>
          <a:noFill/>
        </p:spPr>
        <p:txBody>
          <a:bodyPr wrap="square" rtlCol="0">
            <a:spAutoFit/>
          </a:bodyPr>
          <a:lstStyle/>
          <a:p>
            <a:r>
              <a:rPr lang="en-US" sz="2400" dirty="0" smtClean="0"/>
              <a:t>Today we will be looking at the development of sport in the region from the perspective of the National Federation (NF).</a:t>
            </a:r>
          </a:p>
          <a:p>
            <a:endParaRPr lang="en-US" sz="2400" dirty="0" smtClean="0"/>
          </a:p>
          <a:p>
            <a:r>
              <a:rPr lang="en-US" sz="2400" dirty="0" smtClean="0"/>
              <a:t>As an outcome from last year’s workshops we concluded that the NF is the common link between the regional stakeholders.</a:t>
            </a:r>
          </a:p>
          <a:p>
            <a:endParaRPr lang="en-US" sz="2400" dirty="0" smtClean="0"/>
          </a:p>
          <a:p>
            <a:r>
              <a:rPr lang="en-US" sz="2400" dirty="0" smtClean="0"/>
              <a:t>Collectively we will be reviewing this and at the end of our workshop have some ideas on how we can work collaboratively to build NF capacity, by identifying the respective contributions each of the stakeholders can make.</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5" name="Rectangle 4"/>
          <p:cNvSpPr/>
          <p:nvPr/>
        </p:nvSpPr>
        <p:spPr>
          <a:xfrm>
            <a:off x="3657600" y="3962400"/>
            <a:ext cx="17526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57600" y="3962400"/>
            <a:ext cx="1752600" cy="646331"/>
          </a:xfrm>
          <a:prstGeom prst="rect">
            <a:avLst/>
          </a:prstGeom>
          <a:noFill/>
        </p:spPr>
        <p:txBody>
          <a:bodyPr wrap="square" rtlCol="0">
            <a:spAutoFit/>
          </a:bodyPr>
          <a:lstStyle/>
          <a:p>
            <a:pPr algn="ctr"/>
            <a:r>
              <a:rPr lang="en-US" b="1" dirty="0" smtClean="0"/>
              <a:t>National</a:t>
            </a:r>
          </a:p>
          <a:p>
            <a:pPr algn="ctr"/>
            <a:r>
              <a:rPr lang="en-US" b="1" dirty="0" smtClean="0"/>
              <a:t>Federations</a:t>
            </a:r>
            <a:endParaRPr lang="en-US" b="1" dirty="0"/>
          </a:p>
        </p:txBody>
      </p:sp>
      <p:sp>
        <p:nvSpPr>
          <p:cNvPr id="7" name="Oval 6"/>
          <p:cNvSpPr/>
          <p:nvPr/>
        </p:nvSpPr>
        <p:spPr>
          <a:xfrm>
            <a:off x="1447800" y="2743200"/>
            <a:ext cx="1447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0000FF"/>
              </a:solidFill>
            </a:endParaRPr>
          </a:p>
        </p:txBody>
      </p:sp>
      <p:sp>
        <p:nvSpPr>
          <p:cNvPr id="8" name="Oval 7"/>
          <p:cNvSpPr/>
          <p:nvPr/>
        </p:nvSpPr>
        <p:spPr>
          <a:xfrm>
            <a:off x="6096000" y="2743993"/>
            <a:ext cx="1447800" cy="1219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solidFill>
                  <a:srgbClr val="000000"/>
                </a:solidFill>
              </a:rPr>
              <a:t>OSFO</a:t>
            </a:r>
            <a:endParaRPr lang="en-US" b="1" dirty="0">
              <a:solidFill>
                <a:srgbClr val="000000"/>
              </a:solidFill>
            </a:endParaRPr>
          </a:p>
        </p:txBody>
      </p:sp>
      <p:sp>
        <p:nvSpPr>
          <p:cNvPr id="9" name="Oval 8"/>
          <p:cNvSpPr/>
          <p:nvPr/>
        </p:nvSpPr>
        <p:spPr>
          <a:xfrm>
            <a:off x="1447800" y="4818063"/>
            <a:ext cx="1447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NOC</a:t>
            </a:r>
            <a:endParaRPr lang="en-US" b="1" dirty="0">
              <a:solidFill>
                <a:schemeClr val="tx1"/>
              </a:solidFill>
            </a:endParaRPr>
          </a:p>
        </p:txBody>
      </p:sp>
      <p:sp>
        <p:nvSpPr>
          <p:cNvPr id="10" name="Oval 9"/>
          <p:cNvSpPr/>
          <p:nvPr/>
        </p:nvSpPr>
        <p:spPr>
          <a:xfrm>
            <a:off x="6324600" y="4818857"/>
            <a:ext cx="1447800" cy="1219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b="1" dirty="0" smtClean="0">
                <a:solidFill>
                  <a:srgbClr val="000000"/>
                </a:solidFill>
              </a:rPr>
              <a:t>Regional Federation</a:t>
            </a:r>
            <a:endParaRPr lang="en-US" sz="1400" b="1" dirty="0">
              <a:solidFill>
                <a:srgbClr val="000000"/>
              </a:solidFill>
            </a:endParaRPr>
          </a:p>
        </p:txBody>
      </p:sp>
      <p:sp>
        <p:nvSpPr>
          <p:cNvPr id="11" name="Oval 10"/>
          <p:cNvSpPr/>
          <p:nvPr/>
        </p:nvSpPr>
        <p:spPr>
          <a:xfrm>
            <a:off x="3810000" y="5328815"/>
            <a:ext cx="1447800" cy="1219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rgbClr val="000000"/>
                </a:solidFill>
              </a:rPr>
              <a:t>PGC</a:t>
            </a:r>
            <a:endParaRPr lang="en-US" b="1" dirty="0">
              <a:solidFill>
                <a:srgbClr val="000000"/>
              </a:solidFill>
            </a:endParaRPr>
          </a:p>
        </p:txBody>
      </p:sp>
      <p:sp>
        <p:nvSpPr>
          <p:cNvPr id="12" name="TextBox 11"/>
          <p:cNvSpPr txBox="1"/>
          <p:nvPr/>
        </p:nvSpPr>
        <p:spPr>
          <a:xfrm>
            <a:off x="1752600" y="3135868"/>
            <a:ext cx="914400" cy="369332"/>
          </a:xfrm>
          <a:prstGeom prst="rect">
            <a:avLst/>
          </a:prstGeom>
          <a:noFill/>
        </p:spPr>
        <p:txBody>
          <a:bodyPr wrap="square" rtlCol="0">
            <a:spAutoFit/>
          </a:bodyPr>
          <a:lstStyle/>
          <a:p>
            <a:r>
              <a:rPr lang="en-US" b="1" dirty="0" smtClean="0"/>
              <a:t>ONOC</a:t>
            </a:r>
            <a:endParaRPr lang="en-US" b="1" dirty="0"/>
          </a:p>
        </p:txBody>
      </p:sp>
      <p:cxnSp>
        <p:nvCxnSpPr>
          <p:cNvPr id="14" name="Straight Arrow Connector 13"/>
          <p:cNvCxnSpPr>
            <a:stCxn id="7" idx="4"/>
            <a:endCxn id="9" idx="0"/>
          </p:cNvCxnSpPr>
          <p:nvPr/>
        </p:nvCxnSpPr>
        <p:spPr>
          <a:xfrm rot="5400000">
            <a:off x="1743869" y="4390231"/>
            <a:ext cx="85566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95601" y="3535361"/>
            <a:ext cx="761999" cy="4270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flipV="1">
            <a:off x="5410200" y="3505201"/>
            <a:ext cx="685800" cy="4579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6507163" y="4371974"/>
            <a:ext cx="85566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5410200" y="4800602"/>
            <a:ext cx="915988" cy="3817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897189" y="4818859"/>
            <a:ext cx="760411" cy="5099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4242411" y="5073838"/>
            <a:ext cx="50995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11" idx="2"/>
          </p:cNvCxnSpPr>
          <p:nvPr/>
        </p:nvCxnSpPr>
        <p:spPr>
          <a:xfrm>
            <a:off x="2743200" y="5755693"/>
            <a:ext cx="1066800" cy="182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1" idx="6"/>
          </p:cNvCxnSpPr>
          <p:nvPr/>
        </p:nvCxnSpPr>
        <p:spPr>
          <a:xfrm flipV="1">
            <a:off x="5257800" y="5674307"/>
            <a:ext cx="1068388" cy="264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897189" y="3135868"/>
            <a:ext cx="319881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7" idx="1"/>
          </p:cNvCxnSpPr>
          <p:nvPr/>
        </p:nvCxnSpPr>
        <p:spPr>
          <a:xfrm>
            <a:off x="1220788" y="2649537"/>
            <a:ext cx="439037" cy="2722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228600" y="1981200"/>
            <a:ext cx="992188" cy="9405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IOC</a:t>
            </a:r>
            <a:endParaRPr lang="en-US" b="1" dirty="0">
              <a:solidFill>
                <a:schemeClr val="tx1"/>
              </a:solidFill>
            </a:endParaRPr>
          </a:p>
        </p:txBody>
      </p:sp>
      <p:cxnSp>
        <p:nvCxnSpPr>
          <p:cNvPr id="54" name="Straight Arrow Connector 53"/>
          <p:cNvCxnSpPr/>
          <p:nvPr/>
        </p:nvCxnSpPr>
        <p:spPr>
          <a:xfrm rot="10800000" flipV="1">
            <a:off x="7239000" y="2470988"/>
            <a:ext cx="533400" cy="4507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7772400" y="1974758"/>
            <a:ext cx="1066800" cy="9469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err="1" smtClean="0">
                <a:solidFill>
                  <a:srgbClr val="000000"/>
                </a:solidFill>
              </a:rPr>
              <a:t>IFs</a:t>
            </a:r>
            <a:endParaRPr lang="en-US" sz="2000" b="1" dirty="0">
              <a:solidFill>
                <a:srgbClr val="000000"/>
              </a:solidFill>
            </a:endParaRPr>
          </a:p>
        </p:txBody>
      </p:sp>
      <p:sp>
        <p:nvSpPr>
          <p:cNvPr id="58" name="Oval 57"/>
          <p:cNvSpPr/>
          <p:nvPr/>
        </p:nvSpPr>
        <p:spPr>
          <a:xfrm>
            <a:off x="212025" y="3672121"/>
            <a:ext cx="1447800" cy="1284294"/>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57200" y="4129602"/>
            <a:ext cx="762000" cy="369332"/>
          </a:xfrm>
          <a:prstGeom prst="rect">
            <a:avLst/>
          </a:prstGeom>
          <a:noFill/>
        </p:spPr>
        <p:txBody>
          <a:bodyPr wrap="square" rtlCol="0">
            <a:spAutoFit/>
          </a:bodyPr>
          <a:lstStyle/>
          <a:p>
            <a:r>
              <a:rPr lang="en-US" b="1" dirty="0" smtClean="0">
                <a:solidFill>
                  <a:schemeClr val="bg1"/>
                </a:solidFill>
              </a:rPr>
              <a:t>ASC</a:t>
            </a:r>
            <a:endParaRPr lang="en-US" b="1" dirty="0">
              <a:solidFill>
                <a:schemeClr val="bg1"/>
              </a:solidFill>
            </a:endParaRPr>
          </a:p>
        </p:txBody>
      </p:sp>
      <p:sp>
        <p:nvSpPr>
          <p:cNvPr id="60" name="Oval 59"/>
          <p:cNvSpPr/>
          <p:nvPr/>
        </p:nvSpPr>
        <p:spPr>
          <a:xfrm>
            <a:off x="7543800" y="3672121"/>
            <a:ext cx="1447800" cy="1284294"/>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7924800" y="4129602"/>
            <a:ext cx="762000" cy="369332"/>
          </a:xfrm>
          <a:prstGeom prst="rect">
            <a:avLst/>
          </a:prstGeom>
          <a:noFill/>
        </p:spPr>
        <p:txBody>
          <a:bodyPr wrap="square" rtlCol="0">
            <a:spAutoFit/>
          </a:bodyPr>
          <a:lstStyle/>
          <a:p>
            <a:r>
              <a:rPr lang="en-US" b="1" dirty="0" smtClean="0">
                <a:solidFill>
                  <a:schemeClr val="bg1"/>
                </a:solidFill>
              </a:rPr>
              <a:t>ASC</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 </a:t>
            </a:r>
            <a:br>
              <a:rPr lang="en-US" dirty="0" smtClean="0"/>
            </a:br>
            <a:r>
              <a:rPr lang="en-US" dirty="0" smtClean="0"/>
              <a:t>Readiness </a:t>
            </a:r>
            <a:r>
              <a:rPr lang="en-US" dirty="0" smtClean="0"/>
              <a:t>A</a:t>
            </a:r>
            <a:r>
              <a:rPr lang="en-US" dirty="0" smtClean="0"/>
              <a:t>ssessment </a:t>
            </a:r>
            <a:r>
              <a:rPr lang="en-US" dirty="0" smtClean="0"/>
              <a:t>T</a:t>
            </a:r>
            <a:r>
              <a:rPr lang="en-US" dirty="0" smtClean="0"/>
              <a:t>ool</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pic>
        <p:nvPicPr>
          <p:cNvPr id="5" name="Picture 4" descr="Picture 171.png"/>
          <p:cNvPicPr>
            <a:picLocks noChangeAspect="1"/>
          </p:cNvPicPr>
          <p:nvPr/>
        </p:nvPicPr>
        <p:blipFill>
          <a:blip r:embed="rId3"/>
          <a:stretch>
            <a:fillRect/>
          </a:stretch>
        </p:blipFill>
        <p:spPr>
          <a:xfrm>
            <a:off x="228600" y="2455479"/>
            <a:ext cx="4008275" cy="2709041"/>
          </a:xfrm>
          <a:prstGeom prst="rect">
            <a:avLst/>
          </a:prstGeom>
        </p:spPr>
      </p:pic>
      <p:sp>
        <p:nvSpPr>
          <p:cNvPr id="6" name="TextBox 5"/>
          <p:cNvSpPr txBox="1"/>
          <p:nvPr/>
        </p:nvSpPr>
        <p:spPr>
          <a:xfrm>
            <a:off x="228600" y="5562600"/>
            <a:ext cx="4008275" cy="369332"/>
          </a:xfrm>
          <a:prstGeom prst="rect">
            <a:avLst/>
          </a:prstGeom>
          <a:noFill/>
        </p:spPr>
        <p:txBody>
          <a:bodyPr wrap="square" rtlCol="0">
            <a:spAutoFit/>
          </a:bodyPr>
          <a:lstStyle/>
          <a:p>
            <a:r>
              <a:rPr lang="en-US" b="1" dirty="0" smtClean="0"/>
              <a:t>The Website – case studies and how to</a:t>
            </a:r>
            <a:endParaRPr lang="en-US" b="1" dirty="0"/>
          </a:p>
        </p:txBody>
      </p:sp>
      <p:pic>
        <p:nvPicPr>
          <p:cNvPr id="7" name="Picture 6" descr="Picture 163.png"/>
          <p:cNvPicPr>
            <a:picLocks noChangeAspect="1"/>
          </p:cNvPicPr>
          <p:nvPr/>
        </p:nvPicPr>
        <p:blipFill>
          <a:blip r:embed="rId4"/>
          <a:stretch>
            <a:fillRect/>
          </a:stretch>
        </p:blipFill>
        <p:spPr>
          <a:xfrm>
            <a:off x="4567411" y="2667000"/>
            <a:ext cx="4119389" cy="2080590"/>
          </a:xfrm>
          <a:prstGeom prst="rect">
            <a:avLst/>
          </a:prstGeom>
        </p:spPr>
      </p:pic>
      <p:sp>
        <p:nvSpPr>
          <p:cNvPr id="8" name="TextBox 7"/>
          <p:cNvSpPr txBox="1"/>
          <p:nvPr/>
        </p:nvSpPr>
        <p:spPr>
          <a:xfrm>
            <a:off x="4724400" y="5164520"/>
            <a:ext cx="3962400" cy="369332"/>
          </a:xfrm>
          <a:prstGeom prst="rect">
            <a:avLst/>
          </a:prstGeom>
          <a:noFill/>
        </p:spPr>
        <p:txBody>
          <a:bodyPr wrap="square" rtlCol="0">
            <a:spAutoFit/>
          </a:bodyPr>
          <a:lstStyle/>
          <a:p>
            <a:r>
              <a:rPr lang="en-US" b="1" dirty="0" smtClean="0"/>
              <a:t>Assessments and comparisons</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Manage and Compare an Assessment</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8087837" y="6347248"/>
            <a:ext cx="1197925" cy="510752"/>
          </a:xfrm>
        </p:spPr>
      </p:pic>
      <p:pic>
        <p:nvPicPr>
          <p:cNvPr id="6" name="Picture 5" descr="Picture 163.png"/>
          <p:cNvPicPr>
            <a:picLocks noChangeAspect="1"/>
          </p:cNvPicPr>
          <p:nvPr/>
        </p:nvPicPr>
        <p:blipFill>
          <a:blip r:embed="rId3"/>
          <a:stretch>
            <a:fillRect/>
          </a:stretch>
        </p:blipFill>
        <p:spPr>
          <a:xfrm>
            <a:off x="0" y="2239618"/>
            <a:ext cx="9144000" cy="46183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Pillars</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sp>
        <p:nvSpPr>
          <p:cNvPr id="5" name="TextBox 4"/>
          <p:cNvSpPr txBox="1"/>
          <p:nvPr/>
        </p:nvSpPr>
        <p:spPr>
          <a:xfrm>
            <a:off x="457201" y="2609165"/>
            <a:ext cx="3733800" cy="2677656"/>
          </a:xfrm>
          <a:prstGeom prst="rect">
            <a:avLst/>
          </a:prstGeom>
          <a:noFill/>
        </p:spPr>
        <p:txBody>
          <a:bodyPr wrap="square" rtlCol="0">
            <a:spAutoFit/>
          </a:bodyPr>
          <a:lstStyle/>
          <a:p>
            <a:pPr>
              <a:buFont typeface="Arial"/>
              <a:buChar char="•"/>
            </a:pPr>
            <a:r>
              <a:rPr lang="en-US" sz="2400" dirty="0" smtClean="0"/>
              <a:t>    Governance              </a:t>
            </a:r>
          </a:p>
          <a:p>
            <a:pPr>
              <a:buFont typeface="Arial"/>
              <a:buChar char="•"/>
            </a:pPr>
            <a:endParaRPr lang="en-US" sz="2400" dirty="0" smtClean="0"/>
          </a:p>
          <a:p>
            <a:pPr>
              <a:buFont typeface="Arial"/>
              <a:buChar char="•"/>
            </a:pPr>
            <a:r>
              <a:rPr lang="en-US" sz="2400" dirty="0" smtClean="0"/>
              <a:t>    Management</a:t>
            </a:r>
          </a:p>
          <a:p>
            <a:pPr>
              <a:buFont typeface="Arial"/>
              <a:buChar char="•"/>
            </a:pPr>
            <a:endParaRPr lang="en-US" sz="2400" dirty="0" smtClean="0"/>
          </a:p>
          <a:p>
            <a:pPr>
              <a:buFont typeface="Arial"/>
              <a:buChar char="•"/>
            </a:pPr>
            <a:r>
              <a:rPr lang="en-US" sz="2400" dirty="0" smtClean="0"/>
              <a:t>    Sport Activity</a:t>
            </a:r>
          </a:p>
          <a:p>
            <a:pPr>
              <a:buFont typeface="Arial"/>
              <a:buChar char="•"/>
            </a:pPr>
            <a:endParaRPr lang="en-US" sz="2400" dirty="0" smtClean="0"/>
          </a:p>
          <a:p>
            <a:pPr>
              <a:buFont typeface="Arial"/>
              <a:buChar char="•"/>
            </a:pPr>
            <a:r>
              <a:rPr lang="en-US" sz="2400" dirty="0" smtClean="0"/>
              <a:t>    Communication</a:t>
            </a:r>
            <a:endParaRPr lang="en-US" sz="2400" dirty="0"/>
          </a:p>
        </p:txBody>
      </p:sp>
      <p:sp>
        <p:nvSpPr>
          <p:cNvPr id="6" name="TextBox 5"/>
          <p:cNvSpPr txBox="1"/>
          <p:nvPr/>
        </p:nvSpPr>
        <p:spPr>
          <a:xfrm>
            <a:off x="4343401" y="2609165"/>
            <a:ext cx="3733800" cy="2677656"/>
          </a:xfrm>
          <a:prstGeom prst="rect">
            <a:avLst/>
          </a:prstGeom>
          <a:noFill/>
        </p:spPr>
        <p:txBody>
          <a:bodyPr wrap="square" rtlCol="0">
            <a:spAutoFit/>
          </a:bodyPr>
          <a:lstStyle/>
          <a:p>
            <a:pPr>
              <a:buFont typeface="Arial"/>
              <a:buChar char="•"/>
            </a:pPr>
            <a:r>
              <a:rPr lang="en-US" sz="2400" dirty="0" smtClean="0"/>
              <a:t>    Finance              </a:t>
            </a:r>
          </a:p>
          <a:p>
            <a:pPr>
              <a:buFont typeface="Arial"/>
              <a:buChar char="•"/>
            </a:pPr>
            <a:endParaRPr lang="en-US" sz="2400" dirty="0" smtClean="0"/>
          </a:p>
          <a:p>
            <a:pPr>
              <a:buFont typeface="Arial"/>
              <a:buChar char="•"/>
            </a:pPr>
            <a:r>
              <a:rPr lang="en-US" sz="2400" dirty="0" smtClean="0"/>
              <a:t>    Physical Resources</a:t>
            </a:r>
          </a:p>
          <a:p>
            <a:pPr>
              <a:buFont typeface="Arial"/>
              <a:buChar char="•"/>
            </a:pPr>
            <a:endParaRPr lang="en-US" sz="2400" dirty="0" smtClean="0"/>
          </a:p>
          <a:p>
            <a:pPr>
              <a:buFont typeface="Arial"/>
              <a:buChar char="•"/>
            </a:pPr>
            <a:r>
              <a:rPr lang="en-US" sz="2400" dirty="0" smtClean="0"/>
              <a:t>    Human Resources</a:t>
            </a:r>
          </a:p>
          <a:p>
            <a:pPr>
              <a:buFont typeface="Arial"/>
              <a:buChar char="•"/>
            </a:pPr>
            <a:endParaRPr lang="en-US" sz="2400" dirty="0" smtClean="0"/>
          </a:p>
          <a:p>
            <a:pPr>
              <a:buFont typeface="Arial"/>
              <a:buChar char="•"/>
            </a:pPr>
            <a:r>
              <a:rPr lang="en-US" sz="2400" dirty="0" smtClean="0"/>
              <a:t>    Values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Assessment</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pic>
        <p:nvPicPr>
          <p:cNvPr id="5" name="Picture 4" descr="Picture 172.png"/>
          <p:cNvPicPr>
            <a:picLocks noChangeAspect="1"/>
          </p:cNvPicPr>
          <p:nvPr/>
        </p:nvPicPr>
        <p:blipFill>
          <a:blip r:embed="rId3"/>
          <a:stretch>
            <a:fillRect/>
          </a:stretch>
        </p:blipFill>
        <p:spPr>
          <a:xfrm>
            <a:off x="0" y="1888351"/>
            <a:ext cx="9144000" cy="46596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Assessment</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pic>
        <p:nvPicPr>
          <p:cNvPr id="5" name="Picture 4" descr="Picture 173.png"/>
          <p:cNvPicPr>
            <a:picLocks noChangeAspect="1"/>
          </p:cNvPicPr>
          <p:nvPr/>
        </p:nvPicPr>
        <p:blipFill>
          <a:blip r:embed="rId3"/>
          <a:stretch>
            <a:fillRect/>
          </a:stretch>
        </p:blipFill>
        <p:spPr>
          <a:xfrm>
            <a:off x="0" y="1909561"/>
            <a:ext cx="9144000" cy="46384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Assessment</a:t>
            </a:r>
            <a:endParaRPr lang="en-US" dirty="0"/>
          </a:p>
        </p:txBody>
      </p:sp>
      <p:pic>
        <p:nvPicPr>
          <p:cNvPr id="4" name="Content Placeholder 3" descr="32_O.jpg"/>
          <p:cNvPicPr>
            <a:picLocks noGrp="1" noChangeAspect="1"/>
          </p:cNvPicPr>
          <p:nvPr>
            <p:ph idx="1"/>
          </p:nvPr>
        </p:nvPicPr>
        <p:blipFill>
          <a:blip r:embed="rId2"/>
          <a:srcRect l="-40910" r="-40910"/>
          <a:stretch>
            <a:fillRect/>
          </a:stretch>
        </p:blipFill>
        <p:spPr>
          <a:xfrm>
            <a:off x="7772400" y="6037263"/>
            <a:ext cx="1197925" cy="510752"/>
          </a:xfrm>
        </p:spPr>
      </p:pic>
      <p:pic>
        <p:nvPicPr>
          <p:cNvPr id="5" name="Picture 4" descr="Picture 174.png"/>
          <p:cNvPicPr>
            <a:picLocks noChangeAspect="1"/>
          </p:cNvPicPr>
          <p:nvPr/>
        </p:nvPicPr>
        <p:blipFill>
          <a:blip r:embed="rId3"/>
          <a:stretch>
            <a:fillRect/>
          </a:stretch>
        </p:blipFill>
        <p:spPr>
          <a:xfrm>
            <a:off x="2286000" y="1747415"/>
            <a:ext cx="4800600" cy="4800600"/>
          </a:xfrm>
          <a:prstGeom prst="rect">
            <a:avLst/>
          </a:prstGeom>
        </p:spPr>
      </p:pic>
      <p:sp>
        <p:nvSpPr>
          <p:cNvPr id="6" name="TextBox 5"/>
          <p:cNvSpPr txBox="1"/>
          <p:nvPr/>
        </p:nvSpPr>
        <p:spPr>
          <a:xfrm>
            <a:off x="457200" y="6324600"/>
            <a:ext cx="7315200" cy="369332"/>
          </a:xfrm>
          <a:prstGeom prst="rect">
            <a:avLst/>
          </a:prstGeom>
          <a:noFill/>
        </p:spPr>
        <p:txBody>
          <a:bodyPr wrap="square" rtlCol="0">
            <a:spAutoFit/>
          </a:bodyPr>
          <a:lstStyle/>
          <a:p>
            <a:r>
              <a:rPr lang="en-US" b="1" dirty="0" smtClean="0"/>
              <a:t>PNG basketball – Development National Sport </a:t>
            </a:r>
            <a:r>
              <a:rPr lang="en-US" b="1" dirty="0"/>
              <a:t>S</a:t>
            </a:r>
            <a:r>
              <a:rPr lang="en-US" b="1" dirty="0" smtClean="0"/>
              <a:t>tructure</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87</TotalTime>
  <Words>325</Words>
  <Application>Microsoft Macintosh PowerPoint</Application>
  <PresentationFormat>On-screen Show (4:3)</PresentationFormat>
  <Paragraphs>81</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Genesis</vt:lpstr>
      <vt:lpstr>OSFO Workshop</vt:lpstr>
      <vt:lpstr>Introduction</vt:lpstr>
      <vt:lpstr>The Stakeholders</vt:lpstr>
      <vt:lpstr>The RAT  Readiness Assessment Tool</vt:lpstr>
      <vt:lpstr>Create, Manage and Compare an Assessment</vt:lpstr>
      <vt:lpstr>The Pillars</vt:lpstr>
      <vt:lpstr>Example Assessment</vt:lpstr>
      <vt:lpstr>Example Assessment</vt:lpstr>
      <vt:lpstr>Comparative Assessment</vt:lpstr>
      <vt:lpstr>Discussion Groups</vt:lpstr>
      <vt:lpstr>Regional Sport Framework</vt:lpstr>
      <vt:lpstr>Discussion Groups</vt:lpstr>
      <vt:lpstr>Question Time</vt:lpstr>
      <vt:lpstr>OSFO’s Response/Next Steps</vt:lpstr>
      <vt:lpstr>OSFO’s Response/Next Steps</vt:lpstr>
      <vt:lpstr>The Stakeholders</vt:lpstr>
      <vt:lpstr>The Challenge</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OSFO Workshop</dc:title>
  <dc:creator>Ricci Edwina</dc:creator>
  <cp:lastModifiedBy>Ricci Edwina</cp:lastModifiedBy>
  <cp:revision>1</cp:revision>
  <dcterms:created xsi:type="dcterms:W3CDTF">2011-03-23T18:08:58Z</dcterms:created>
  <dcterms:modified xsi:type="dcterms:W3CDTF">2011-03-23T19:36:34Z</dcterms:modified>
</cp:coreProperties>
</file>