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16" autoAdjust="0"/>
    <p:restoredTop sz="94660"/>
  </p:normalViewPr>
  <p:slideViewPr>
    <p:cSldViewPr>
      <p:cViewPr varScale="1">
        <p:scale>
          <a:sx n="45" d="100"/>
          <a:sy n="45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0C9250-FD2E-4126-9D54-07CEE9BBB108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E9D80-62B9-4F9F-AF92-23B74975020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34 </a:t>
            </a:r>
            <a:r>
              <a:rPr lang="en-GB" smtClean="0"/>
              <a:t>completed surveys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E9D80-62B9-4F9F-AF92-23B74975020B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34 </a:t>
            </a:r>
            <a:r>
              <a:rPr lang="en-GB" smtClean="0"/>
              <a:t>completed surveys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E9D80-62B9-4F9F-AF92-23B74975020B}" type="slidenum">
              <a:rPr lang="en-IE" smtClean="0"/>
              <a:pPr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</a:t>
            </a:r>
            <a:r>
              <a:rPr lang="en-GB" dirty="0" err="1" smtClean="0"/>
              <a:t>muc</a:t>
            </a:r>
            <a:r>
              <a:rPr lang="en-GB" dirty="0" smtClean="0"/>
              <a:t> are we paying in commission</a:t>
            </a:r>
          </a:p>
          <a:p>
            <a:r>
              <a:rPr lang="en-GB" dirty="0" smtClean="0"/>
              <a:t>How much are we paying on excess luggage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E9D80-62B9-4F9F-AF92-23B74975020B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7E9D80-62B9-4F9F-AF92-23B74975020B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4B90-C51C-40DB-A5F8-9DF006B1A6E0}" type="datetimeFigureOut">
              <a:rPr lang="en-IE" smtClean="0"/>
              <a:pPr/>
              <a:t>24/03/2011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9F9037-AC92-445D-B731-207E2B9CF9A6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2011 OSFO Members Survey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437112"/>
            <a:ext cx="6400800" cy="1752600"/>
          </a:xfrm>
        </p:spPr>
        <p:txBody>
          <a:bodyPr/>
          <a:lstStyle/>
          <a:p>
            <a:r>
              <a:rPr lang="en-GB" dirty="0" smtClean="0"/>
              <a:t>William Glenwright</a:t>
            </a:r>
            <a:endParaRPr lang="en-IE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556792"/>
            <a:ext cx="1672444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>
            <a:noAutofit/>
          </a:bodyPr>
          <a:lstStyle/>
          <a:p>
            <a:r>
              <a:rPr lang="en-IE" sz="3200" b="1" dirty="0" smtClean="0"/>
              <a:t>Extremely important Strategic priorities for OSFO?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417243"/>
          </a:xfrm>
        </p:spPr>
        <p:txBody>
          <a:bodyPr>
            <a:normAutofit/>
          </a:bodyPr>
          <a:lstStyle/>
          <a:p>
            <a:r>
              <a:rPr lang="en-IE" dirty="0" smtClean="0"/>
              <a:t>Effective working </a:t>
            </a:r>
            <a:r>
              <a:rPr lang="en-IE" dirty="0" err="1" smtClean="0"/>
              <a:t>r’ship</a:t>
            </a:r>
            <a:r>
              <a:rPr lang="en-IE" dirty="0" smtClean="0"/>
              <a:t> with ONOC	60.7%</a:t>
            </a:r>
            <a:endParaRPr lang="en-IE" dirty="0"/>
          </a:p>
          <a:p>
            <a:r>
              <a:rPr lang="en-IE" dirty="0" smtClean="0"/>
              <a:t>Effective working </a:t>
            </a:r>
            <a:r>
              <a:rPr lang="en-IE" dirty="0" err="1" smtClean="0"/>
              <a:t>r’ship</a:t>
            </a:r>
            <a:r>
              <a:rPr lang="en-IE" dirty="0" smtClean="0"/>
              <a:t> with PGC	50%</a:t>
            </a:r>
          </a:p>
          <a:p>
            <a:r>
              <a:rPr lang="en-IE" dirty="0" smtClean="0"/>
              <a:t>Employment of fulltime staff		48.1%</a:t>
            </a:r>
          </a:p>
          <a:p>
            <a:r>
              <a:rPr lang="en-IE" dirty="0" smtClean="0"/>
              <a:t>Financial stability and revenue		46.4%</a:t>
            </a:r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4000" b="1" dirty="0" smtClean="0"/>
              <a:t>THANKYOU</a:t>
            </a: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b="1" dirty="0"/>
          </a:p>
          <a:p>
            <a:r>
              <a:rPr lang="en-IE" sz="3600" dirty="0" smtClean="0"/>
              <a:t>34 Completed Surveys</a:t>
            </a:r>
          </a:p>
          <a:p>
            <a:r>
              <a:rPr lang="en-GB" sz="3600" dirty="0" smtClean="0"/>
              <a:t>36 OSFO Members</a:t>
            </a:r>
          </a:p>
          <a:p>
            <a:r>
              <a:rPr lang="en-GB" sz="3600" dirty="0" smtClean="0"/>
              <a:t>94% completion rate</a:t>
            </a:r>
            <a:endParaRPr lang="en-IE" sz="3600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2800" b="1" dirty="0" smtClean="0"/>
              <a:t>To what degree are you satisfied with OSFO's performance as an umbrella body for International</a:t>
            </a:r>
            <a:br>
              <a:rPr lang="en-IE" sz="2800" b="1" dirty="0" smtClean="0"/>
            </a:br>
            <a:r>
              <a:rPr lang="en-IE" sz="2800" b="1" dirty="0" smtClean="0"/>
              <a:t>Federations in the Oceania Region?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b="1" dirty="0"/>
          </a:p>
          <a:p>
            <a:r>
              <a:rPr lang="en-IE" dirty="0" smtClean="0"/>
              <a:t>Extremely </a:t>
            </a:r>
            <a:r>
              <a:rPr lang="en-IE" dirty="0"/>
              <a:t>Satisfied </a:t>
            </a:r>
            <a:r>
              <a:rPr lang="en-IE" dirty="0" smtClean="0"/>
              <a:t>		6.3</a:t>
            </a:r>
            <a:r>
              <a:rPr lang="en-IE" dirty="0"/>
              <a:t>% </a:t>
            </a:r>
          </a:p>
          <a:p>
            <a:r>
              <a:rPr lang="en-IE" dirty="0"/>
              <a:t>Very Satisfied </a:t>
            </a:r>
            <a:r>
              <a:rPr lang="en-IE" dirty="0" smtClean="0"/>
              <a:t>			28.1</a:t>
            </a:r>
            <a:r>
              <a:rPr lang="en-IE" dirty="0"/>
              <a:t>% </a:t>
            </a:r>
          </a:p>
          <a:p>
            <a:r>
              <a:rPr lang="en-IE" b="1" dirty="0"/>
              <a:t>Satisfied </a:t>
            </a:r>
            <a:r>
              <a:rPr lang="en-IE" b="1" dirty="0" smtClean="0"/>
              <a:t>			62.5</a:t>
            </a:r>
            <a:r>
              <a:rPr lang="en-IE" b="1" dirty="0"/>
              <a:t>% </a:t>
            </a:r>
          </a:p>
          <a:p>
            <a:r>
              <a:rPr lang="en-IE" dirty="0"/>
              <a:t>Dissatisfied </a:t>
            </a:r>
            <a:r>
              <a:rPr lang="en-IE" dirty="0" smtClean="0"/>
              <a:t>			3.1</a:t>
            </a:r>
            <a:r>
              <a:rPr lang="en-IE" dirty="0"/>
              <a:t>% </a:t>
            </a:r>
          </a:p>
          <a:p>
            <a:r>
              <a:rPr lang="en-IE" dirty="0"/>
              <a:t>Very Dissatisfied </a:t>
            </a:r>
            <a:r>
              <a:rPr lang="en-IE" dirty="0" smtClean="0"/>
              <a:t>		0.0</a:t>
            </a:r>
            <a:r>
              <a:rPr lang="en-IE" dirty="0"/>
              <a:t>% </a:t>
            </a:r>
          </a:p>
          <a:p>
            <a:r>
              <a:rPr lang="en-IE" dirty="0"/>
              <a:t>Extremely Dissatisfied </a:t>
            </a:r>
            <a:r>
              <a:rPr lang="en-IE" dirty="0" smtClean="0"/>
              <a:t>	0.0</a:t>
            </a:r>
            <a:r>
              <a:rPr lang="en-IE" dirty="0"/>
              <a:t>% </a:t>
            </a:r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4000" b="1" dirty="0" smtClean="0"/>
              <a:t>Overall our performance is:</a:t>
            </a:r>
            <a:br>
              <a:rPr lang="en-IE" sz="4000" b="1" dirty="0" smtClean="0"/>
            </a:br>
            <a:endParaRPr lang="en-IE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IE" b="1" dirty="0"/>
          </a:p>
          <a:p>
            <a:r>
              <a:rPr lang="en-IE" dirty="0" smtClean="0"/>
              <a:t>Getting much better 	9.4% 	</a:t>
            </a:r>
          </a:p>
          <a:p>
            <a:r>
              <a:rPr lang="en-IE" b="1" dirty="0" smtClean="0"/>
              <a:t>Getting better 		53.1% </a:t>
            </a:r>
          </a:p>
          <a:p>
            <a:r>
              <a:rPr lang="en-IE" dirty="0" smtClean="0"/>
              <a:t>About the same 		37.5% </a:t>
            </a:r>
          </a:p>
          <a:p>
            <a:r>
              <a:rPr lang="en-IE" dirty="0" smtClean="0"/>
              <a:t>Getting worse 		0.0% 	</a:t>
            </a:r>
          </a:p>
          <a:p>
            <a:r>
              <a:rPr lang="en-IE" dirty="0" smtClean="0"/>
              <a:t>Getting much worse 	0.0% 	</a:t>
            </a:r>
            <a:endParaRPr lang="en-IE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56990"/>
          </a:xfrm>
        </p:spPr>
        <p:txBody>
          <a:bodyPr>
            <a:noAutofit/>
          </a:bodyPr>
          <a:lstStyle/>
          <a:p>
            <a:r>
              <a:rPr lang="en-IE" sz="4000" b="1" dirty="0" smtClean="0"/>
              <a:t>How many Member Federations do you currently have in the Oceania Region?</a:t>
            </a:r>
            <a:endParaRPr lang="en-IE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>
            <a:normAutofit/>
          </a:bodyPr>
          <a:lstStyle/>
          <a:p>
            <a:r>
              <a:rPr lang="en-IE" b="1" dirty="0" smtClean="0"/>
              <a:t>Full Members 		337</a:t>
            </a:r>
            <a:endParaRPr lang="en-IE" b="1" dirty="0"/>
          </a:p>
          <a:p>
            <a:r>
              <a:rPr lang="en-IE" dirty="0"/>
              <a:t>Associate </a:t>
            </a:r>
            <a:r>
              <a:rPr lang="en-IE" dirty="0" smtClean="0"/>
              <a:t>Members 	38</a:t>
            </a:r>
            <a:endParaRPr lang="en-IE" b="1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>
            <a:noAutofit/>
          </a:bodyPr>
          <a:lstStyle/>
          <a:p>
            <a:r>
              <a:rPr lang="en-IE" sz="3200" b="1" dirty="0" smtClean="0"/>
              <a:t>How many staff does your International Federation/Regional Federation employ in the Oceania Region?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417243"/>
          </a:xfrm>
        </p:spPr>
        <p:txBody>
          <a:bodyPr>
            <a:normAutofit/>
          </a:bodyPr>
          <a:lstStyle/>
          <a:p>
            <a:r>
              <a:rPr lang="en-IE" dirty="0" smtClean="0"/>
              <a:t>Fulltime Staff			54 	(25)</a:t>
            </a:r>
          </a:p>
          <a:p>
            <a:r>
              <a:rPr lang="en-GB" dirty="0" smtClean="0"/>
              <a:t>Part Time Staff		132 	(26)</a:t>
            </a:r>
            <a:endParaRPr lang="en-IE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>
            <a:noAutofit/>
          </a:bodyPr>
          <a:lstStyle/>
          <a:p>
            <a:r>
              <a:rPr lang="en-IE" sz="2800" b="1" dirty="0" smtClean="0"/>
              <a:t>How much money, in US Dollars, does your International Federation spend in the Oceania region on an</a:t>
            </a:r>
            <a:br>
              <a:rPr lang="en-IE" sz="2800" b="1" dirty="0" smtClean="0"/>
            </a:br>
            <a:r>
              <a:rPr lang="en-IE" sz="2800" b="1" dirty="0" smtClean="0"/>
              <a:t>Annual basis, on average?</a:t>
            </a:r>
            <a:endParaRPr lang="en-IE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3417243"/>
          </a:xfrm>
        </p:spPr>
        <p:txBody>
          <a:bodyPr>
            <a:normAutofit lnSpcReduction="10000"/>
          </a:bodyPr>
          <a:lstStyle/>
          <a:p>
            <a:r>
              <a:rPr lang="en-IE" b="1" dirty="0" smtClean="0"/>
              <a:t>Less </a:t>
            </a:r>
            <a:r>
              <a:rPr lang="en-IE" b="1" dirty="0"/>
              <a:t>than USD50,000 </a:t>
            </a:r>
            <a:r>
              <a:rPr lang="en-IE" b="1" dirty="0" smtClean="0"/>
              <a:t>			48.1%</a:t>
            </a:r>
            <a:endParaRPr lang="en-IE" b="1" dirty="0"/>
          </a:p>
          <a:p>
            <a:r>
              <a:rPr lang="en-IE" dirty="0"/>
              <a:t>Between USD50,000 - USD100,000 </a:t>
            </a:r>
            <a:r>
              <a:rPr lang="en-IE" dirty="0" smtClean="0"/>
              <a:t>	22.2%</a:t>
            </a:r>
            <a:endParaRPr lang="en-IE" dirty="0"/>
          </a:p>
          <a:p>
            <a:r>
              <a:rPr lang="en-IE" dirty="0"/>
              <a:t>Between USD100k - USD500k </a:t>
            </a:r>
            <a:r>
              <a:rPr lang="en-IE" dirty="0" smtClean="0"/>
              <a:t>		14.8%</a:t>
            </a:r>
            <a:endParaRPr lang="en-IE" dirty="0"/>
          </a:p>
          <a:p>
            <a:r>
              <a:rPr lang="en-IE" dirty="0"/>
              <a:t>Between USD500k - USD1million </a:t>
            </a:r>
            <a:r>
              <a:rPr lang="en-IE" dirty="0" smtClean="0"/>
              <a:t>	3.7%</a:t>
            </a:r>
            <a:endParaRPr lang="en-IE" dirty="0"/>
          </a:p>
          <a:p>
            <a:r>
              <a:rPr lang="en-IE" dirty="0"/>
              <a:t>Between USD1million - USD5million 3.7</a:t>
            </a:r>
            <a:r>
              <a:rPr lang="en-IE" dirty="0" smtClean="0"/>
              <a:t>%</a:t>
            </a:r>
            <a:endParaRPr lang="en-IE" dirty="0"/>
          </a:p>
          <a:p>
            <a:r>
              <a:rPr lang="en-IE" dirty="0"/>
              <a:t>More than USD5million </a:t>
            </a:r>
            <a:r>
              <a:rPr lang="en-IE" dirty="0" smtClean="0"/>
              <a:t>			7.4</a:t>
            </a:r>
            <a:r>
              <a:rPr lang="en-IE" dirty="0"/>
              <a:t>% </a:t>
            </a:r>
            <a:endParaRPr lang="en-IE" b="1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>
            <a:noAutofit/>
          </a:bodyPr>
          <a:lstStyle/>
          <a:p>
            <a:r>
              <a:rPr lang="en-IE" sz="3200" b="1" dirty="0" smtClean="0"/>
              <a:t>In this Olympiad (</a:t>
            </a:r>
            <a:r>
              <a:rPr lang="en-IE" sz="3200" b="1" dirty="0" err="1" smtClean="0"/>
              <a:t>i.e</a:t>
            </a:r>
            <a:r>
              <a:rPr lang="en-IE" sz="3200" b="1" dirty="0" smtClean="0"/>
              <a:t> 2009-12) how much money (USD) is your International Federation planning to invest</a:t>
            </a:r>
            <a:br>
              <a:rPr lang="en-IE" sz="3200" b="1" dirty="0" smtClean="0"/>
            </a:br>
            <a:r>
              <a:rPr lang="en-IE" sz="3200" b="1" dirty="0" smtClean="0"/>
              <a:t>in the Oceania Region in the following areas: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417243"/>
          </a:xfrm>
        </p:spPr>
        <p:txBody>
          <a:bodyPr>
            <a:normAutofit/>
          </a:bodyPr>
          <a:lstStyle/>
          <a:p>
            <a:r>
              <a:rPr lang="en-IE" dirty="0" smtClean="0"/>
              <a:t>Competitions </a:t>
            </a:r>
            <a:r>
              <a:rPr lang="en-IE" dirty="0"/>
              <a:t>and </a:t>
            </a:r>
            <a:r>
              <a:rPr lang="en-IE" dirty="0" smtClean="0"/>
              <a:t>Events  </a:t>
            </a:r>
            <a:r>
              <a:rPr lang="en-IE" dirty="0"/>
              <a:t>16,866,501 </a:t>
            </a:r>
            <a:r>
              <a:rPr lang="en-IE" dirty="0" smtClean="0"/>
              <a:t>	(22)</a:t>
            </a:r>
            <a:endParaRPr lang="en-IE" dirty="0"/>
          </a:p>
          <a:p>
            <a:r>
              <a:rPr lang="en-IE" dirty="0"/>
              <a:t>Development </a:t>
            </a:r>
            <a:r>
              <a:rPr lang="en-IE" dirty="0" smtClean="0"/>
              <a:t>programs	19,426,500 	(26)</a:t>
            </a:r>
            <a:endParaRPr lang="en-IE" dirty="0"/>
          </a:p>
          <a:p>
            <a:r>
              <a:rPr lang="en-IE" dirty="0" smtClean="0"/>
              <a:t>Admin &amp; Governance 	10,070,001 	(23)</a:t>
            </a:r>
            <a:endParaRPr lang="en-IE" dirty="0"/>
          </a:p>
          <a:p>
            <a:r>
              <a:rPr lang="en-IE" b="1" dirty="0"/>
              <a:t>High </a:t>
            </a:r>
            <a:r>
              <a:rPr lang="en-IE" b="1" dirty="0" smtClean="0"/>
              <a:t>Performance 		18,346,501 	(21)</a:t>
            </a:r>
            <a:endParaRPr lang="en-IE" b="1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>
            <a:noAutofit/>
          </a:bodyPr>
          <a:lstStyle/>
          <a:p>
            <a:r>
              <a:rPr lang="en-IE" sz="3200" b="1" dirty="0" smtClean="0"/>
              <a:t>How much money, in US Dollars, does your organisation spend in each of the following areas, on average, each year:</a:t>
            </a:r>
            <a:endParaRPr lang="en-IE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636912"/>
            <a:ext cx="8229600" cy="3417243"/>
          </a:xfrm>
        </p:spPr>
        <p:txBody>
          <a:bodyPr>
            <a:normAutofit/>
          </a:bodyPr>
          <a:lstStyle/>
          <a:p>
            <a:r>
              <a:rPr lang="en-IE" b="1" dirty="0" smtClean="0"/>
              <a:t>International Flights	4,714,500 </a:t>
            </a:r>
            <a:r>
              <a:rPr lang="en-IE" b="1" dirty="0"/>
              <a:t>27</a:t>
            </a:r>
          </a:p>
          <a:p>
            <a:r>
              <a:rPr lang="en-IE" dirty="0" smtClean="0"/>
              <a:t>Insurance			446,600 </a:t>
            </a:r>
            <a:r>
              <a:rPr lang="en-IE" dirty="0"/>
              <a:t>25</a:t>
            </a:r>
          </a:p>
          <a:p>
            <a:r>
              <a:rPr lang="en-IE" dirty="0" smtClean="0"/>
              <a:t>Accommodation		1,771,000 </a:t>
            </a:r>
            <a:r>
              <a:rPr lang="en-IE" dirty="0"/>
              <a:t>27</a:t>
            </a:r>
            <a:endParaRPr lang="en-IE" b="1" dirty="0"/>
          </a:p>
        </p:txBody>
      </p:sp>
      <p:pic>
        <p:nvPicPr>
          <p:cNvPr id="4" name="Picture 3" descr="osF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5301208"/>
            <a:ext cx="1558032" cy="1207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179</Words>
  <Application>Microsoft Office PowerPoint</Application>
  <PresentationFormat>On-screen Show (4:3)</PresentationFormat>
  <Paragraphs>57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2011 OSFO Members Survey</vt:lpstr>
      <vt:lpstr>THANKYOU</vt:lpstr>
      <vt:lpstr>To what degree are you satisfied with OSFO's performance as an umbrella body for International Federations in the Oceania Region?</vt:lpstr>
      <vt:lpstr>Overall our performance is: </vt:lpstr>
      <vt:lpstr>How many Member Federations do you currently have in the Oceania Region?</vt:lpstr>
      <vt:lpstr>How many staff does your International Federation/Regional Federation employ in the Oceania Region?</vt:lpstr>
      <vt:lpstr>How much money, in US Dollars, does your International Federation spend in the Oceania region on an Annual basis, on average?</vt:lpstr>
      <vt:lpstr>In this Olympiad (i.e 2009-12) how much money (USD) is your International Federation planning to invest in the Oceania Region in the following areas:</vt:lpstr>
      <vt:lpstr>How much money, in US Dollars, does your organisation spend in each of the following areas, on average, each year:</vt:lpstr>
      <vt:lpstr>Extremely important Strategic priorities for OSFO?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 OSFO Members Survey</dc:title>
  <dc:creator>Glenwright</dc:creator>
  <cp:lastModifiedBy>Glenwright</cp:lastModifiedBy>
  <cp:revision>7</cp:revision>
  <dcterms:created xsi:type="dcterms:W3CDTF">2011-03-23T12:13:54Z</dcterms:created>
  <dcterms:modified xsi:type="dcterms:W3CDTF">2011-03-24T02:37:40Z</dcterms:modified>
</cp:coreProperties>
</file>